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85" r:id="rId1"/>
  </p:sldMasterIdLst>
  <p:notesMasterIdLst>
    <p:notesMasterId r:id="rId11"/>
  </p:notesMasterIdLst>
  <p:sldIdLst>
    <p:sldId id="608" r:id="rId2"/>
    <p:sldId id="718" r:id="rId3"/>
    <p:sldId id="707" r:id="rId4"/>
    <p:sldId id="706" r:id="rId5"/>
    <p:sldId id="715" r:id="rId6"/>
    <p:sldId id="714" r:id="rId7"/>
    <p:sldId id="713" r:id="rId8"/>
    <p:sldId id="716" r:id="rId9"/>
    <p:sldId id="717" r:id="rId10"/>
  </p:sldIdLst>
  <p:sldSz cx="9144000" cy="6858000" type="screen4x3"/>
  <p:notesSz cx="6797675" cy="987425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642D628-24FF-442E-BCB2-FB131C2E507C}">
          <p14:sldIdLst>
            <p14:sldId id="608"/>
            <p14:sldId id="718"/>
            <p14:sldId id="707"/>
            <p14:sldId id="706"/>
            <p14:sldId id="715"/>
            <p14:sldId id="714"/>
            <p14:sldId id="713"/>
            <p14:sldId id="716"/>
            <p14:sldId id="71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4D86"/>
    <a:srgbClr val="003B68"/>
    <a:srgbClr val="004F8A"/>
    <a:srgbClr val="E9EDF4"/>
    <a:srgbClr val="B9D08C"/>
    <a:srgbClr val="005EA4"/>
    <a:srgbClr val="8FCE4A"/>
    <a:srgbClr val="D0D8E8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3" autoAdjust="0"/>
    <p:restoredTop sz="88646" autoAdjust="0"/>
  </p:normalViewPr>
  <p:slideViewPr>
    <p:cSldViewPr>
      <p:cViewPr>
        <p:scale>
          <a:sx n="95" d="100"/>
          <a:sy n="95" d="100"/>
        </p:scale>
        <p:origin x="-115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2BCDA0-B8EC-427A-96A0-7D1B572014C3}" type="datetimeFigureOut">
              <a:rPr lang="ru-RU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C3B31C-B4EF-4751-8994-B713DE571B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422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DFC1F4-2CA6-4B66-9DC4-74D75188CB30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EAE147-0074-4258-B6B8-140A3F09092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BE0BF9-E9F8-4153-A6C7-99E098DBAA33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CA584-3856-4491-8FE4-D9130FAD84E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FC2176-89C4-4A58-8A2E-B155FF928D3A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DFE2C3-3965-499E-8ED6-3F723219885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5CD5FF-3470-4599-A8A3-83AF6443CCD9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A64BA-893E-4310-B476-6C649141063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0078C9-D9CF-43C9-858A-1D353CCA56A9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4DC2B-5955-476B-A799-4D1CEE21831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997630-4A0F-4865-9E8D-CD1A2CE97D48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E484F-BB5B-4B3A-AB9A-0778F2E219A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2202E9-4078-4AF2-B977-70AE8FEC3912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2859D0-99E1-4CD7-B594-1BFBA590412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ACADA2-7AF1-4AA5-A4B1-1B3560247CEC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3DE18-CBAF-4903-A1B7-9DB2E397BE2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73D8B-CDFC-4680-AA7B-2AEBB342B55D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00A1A0-B04D-40A0-AD83-CB7D5D91ABD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09837C-3CE3-4064-9787-318DE5BC67A4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85598-A7E4-46A7-A292-642FE32352C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BAE15-E5A0-420A-91D3-0CD23F64924E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1B2F73-28C3-4C9E-8D00-734464EF04E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7C44343-95ED-4479-81A6-BFDDB02C922C}" type="datetimeFigureOut">
              <a:rPr lang="ru-RU" smtClean="0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11C1FF6-6DC4-489A-BCDE-B5F0FAEE3EE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86" r:id="rId1"/>
    <p:sldLayoutId id="2147485187" r:id="rId2"/>
    <p:sldLayoutId id="2147485188" r:id="rId3"/>
    <p:sldLayoutId id="2147485189" r:id="rId4"/>
    <p:sldLayoutId id="2147485190" r:id="rId5"/>
    <p:sldLayoutId id="2147485191" r:id="rId6"/>
    <p:sldLayoutId id="2147485192" r:id="rId7"/>
    <p:sldLayoutId id="2147485193" r:id="rId8"/>
    <p:sldLayoutId id="2147485194" r:id="rId9"/>
    <p:sldLayoutId id="2147485195" r:id="rId10"/>
    <p:sldLayoutId id="2147485196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Прямоугольник 4"/>
          <p:cNvSpPr>
            <a:spLocks noChangeArrowheads="1"/>
          </p:cNvSpPr>
          <p:nvPr/>
        </p:nvSpPr>
        <p:spPr bwMode="auto">
          <a:xfrm>
            <a:off x="519113" y="2477214"/>
            <a:ext cx="830103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  <a:t>Особенности проверки</a:t>
            </a:r>
            <a:b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  <a:t>итогового сочинения (изложения) </a:t>
            </a:r>
            <a:b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  <a:t>в 2024 – 2025 учебном году</a:t>
            </a:r>
            <a:endParaRPr lang="ru-RU" altLang="ru-RU" sz="28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226" y="180975"/>
            <a:ext cx="1338262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4" name="Picture 2" descr="C:\Users\user\Desktop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80975"/>
            <a:ext cx="1606550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2"/>
          <p:cNvSpPr>
            <a:spLocks noChangeArrowheads="1"/>
          </p:cNvSpPr>
          <p:nvPr/>
        </p:nvSpPr>
        <p:spPr bwMode="auto">
          <a:xfrm>
            <a:off x="3514601" y="5201905"/>
            <a:ext cx="544988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17375E"/>
                </a:solidFill>
                <a:latin typeface="Century Gothic" panose="020B0502020202020204" pitchFamily="34" charset="0"/>
              </a:rPr>
              <a:t>Тихоновская Светлана Николаевна,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17375E"/>
                </a:solidFill>
                <a:latin typeface="Century Gothic" panose="020B0502020202020204" pitchFamily="34" charset="0"/>
              </a:rPr>
              <a:t>заместитель директора – начальник отдела обеспечения ГИА Регионального центра оценки качества </a:t>
            </a:r>
            <a:r>
              <a:rPr lang="ru-RU" altLang="ru-RU" sz="2000" b="1" i="1" dirty="0" smtClean="0">
                <a:solidFill>
                  <a:srgbClr val="17375E"/>
                </a:solidFill>
                <a:latin typeface="Century Gothic" panose="020B0502020202020204" pitchFamily="34" charset="0"/>
              </a:rPr>
              <a:t>образования </a:t>
            </a:r>
            <a:endParaRPr lang="ru-RU" altLang="ru-RU" sz="2000" b="1" i="1" dirty="0">
              <a:solidFill>
                <a:srgbClr val="17375E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Прямоугольник 11"/>
          <p:cNvSpPr>
            <a:spLocks noChangeArrowheads="1"/>
          </p:cNvSpPr>
          <p:nvPr/>
        </p:nvSpPr>
        <p:spPr bwMode="auto">
          <a:xfrm>
            <a:off x="284163" y="633095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 i="1" dirty="0" smtClean="0">
                <a:latin typeface="Cambria" pitchFamily="18" charset="0"/>
              </a:rPr>
              <a:t>15 ноября 2024 </a:t>
            </a:r>
            <a:r>
              <a:rPr lang="ru-RU" altLang="ru-RU" sz="1400" b="1" i="1" dirty="0">
                <a:latin typeface="Cambria" pitchFamily="18" charset="0"/>
              </a:rPr>
              <a:t>г.</a:t>
            </a:r>
            <a:endParaRPr lang="ru-RU" altLang="ru-RU" sz="1200" b="1" i="1" dirty="0"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8863" y="116632"/>
            <a:ext cx="72893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>Сроки </a:t>
            </a: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и места проверки</a:t>
            </a:r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/>
            </a:r>
            <a:b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>итогового сочинения (изложения)</a:t>
            </a:r>
            <a:endParaRPr lang="ru-RU" sz="2800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27784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11960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6136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80312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3" y="4634820"/>
            <a:ext cx="3205311" cy="2106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1205079" y="5644139"/>
            <a:ext cx="112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  <a:t>ППС(И)</a:t>
            </a:r>
            <a:endParaRPr lang="ru-RU" sz="1600" b="1" dirty="0">
              <a:solidFill>
                <a:srgbClr val="002060"/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3068960"/>
            <a:ext cx="38972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Пункты проверки ИС(И) </a:t>
            </a: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утверждены </a:t>
            </a: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приказом </a:t>
            </a:r>
            <a:b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Департамента образования Орловской области </a:t>
            </a: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от 08.11.2024 г. № 1797</a:t>
            </a:r>
            <a:endParaRPr lang="ru-RU" b="1" dirty="0">
              <a:solidFill>
                <a:srgbClr val="003B68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897263" y="3284984"/>
            <a:ext cx="521124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х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ранения</a:t>
            </a:r>
            <a:r>
              <a:rPr lang="ru-RU" dirty="0" smtClean="0">
                <a:solidFill>
                  <a:srgbClr val="004F8A"/>
                </a:solidFill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материалов ИС(И), оборудованное сейфом или металлическим шкафом </a:t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>и системой офлайн видеонаблюдения;</a:t>
            </a:r>
          </a:p>
          <a:p>
            <a:endParaRPr lang="ru-RU" sz="600" dirty="0">
              <a:latin typeface="Cambria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к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опирования</a:t>
            </a:r>
            <a:r>
              <a:rPr lang="ru-RU" dirty="0" smtClean="0">
                <a:solidFill>
                  <a:srgbClr val="004F8A"/>
                </a:solidFill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комплектов бланков ИС(И) </a:t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>с </a:t>
            </a:r>
            <a:r>
              <a:rPr lang="ru-RU" dirty="0">
                <a:latin typeface="Cambria" pitchFamily="18" charset="0"/>
              </a:rPr>
              <a:t>копировальной </a:t>
            </a:r>
            <a:r>
              <a:rPr lang="ru-RU" dirty="0" smtClean="0">
                <a:latin typeface="Cambria" pitchFamily="18" charset="0"/>
              </a:rPr>
              <a:t>техникой и необходимым количеством бумаги;</a:t>
            </a: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  <a:p>
            <a:endParaRPr lang="ru-RU" sz="600" b="1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р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аботы экспертов;</a:t>
            </a:r>
            <a:endParaRPr lang="ru-RU" sz="1000" b="1" dirty="0" smtClean="0">
              <a:solidFill>
                <a:srgbClr val="004F8A"/>
              </a:solidFill>
              <a:latin typeface="Cambria" pitchFamily="18" charset="0"/>
            </a:endParaRPr>
          </a:p>
          <a:p>
            <a:endParaRPr lang="ru-RU" sz="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р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аботы комиссии </a:t>
            </a:r>
            <a:r>
              <a:rPr lang="ru-RU" dirty="0" smtClean="0">
                <a:latin typeface="Cambria" pitchFamily="18" charset="0"/>
              </a:rPr>
              <a:t>по переносу результатов проверки из копий в оригиналы бланков регистрации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536951" y="2884874"/>
            <a:ext cx="3955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Выделяются помещения для:</a:t>
            </a:r>
            <a:endParaRPr lang="ru-RU" sz="2000" b="1" dirty="0">
              <a:solidFill>
                <a:srgbClr val="003B68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AutoShape 2" descr="https://image.freepik.com/free-icon/no-translate-detected_318-581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71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71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40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868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470407" y="1829966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5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2024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75211" y="1829966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6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2024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37480" y="1830419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7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2024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99908" y="1829965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8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2024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82352" y="1830419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9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2024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56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Муниципальная комиссия по проверке ИС(И)</a:t>
            </a:r>
          </a:p>
        </p:txBody>
      </p:sp>
      <p:sp>
        <p:nvSpPr>
          <p:cNvPr id="29" name="Блок-схема: решение 28">
            <a:extLst>
              <a:ext uri="{FF2B5EF4-FFF2-40B4-BE49-F238E27FC236}">
                <a16:creationId xmlns:a16="http://schemas.microsoft.com/office/drawing/2014/main" xmlns="" id="{0DCE89AD-2022-40FC-B5E9-8E394C22863F}"/>
              </a:ext>
            </a:extLst>
          </p:cNvPr>
          <p:cNvSpPr>
            <a:spLocks noChangeAspect="1"/>
          </p:cNvSpPr>
          <p:nvPr/>
        </p:nvSpPr>
        <p:spPr>
          <a:xfrm rot="5400000">
            <a:off x="3806866" y="2837645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sp>
        <p:nvSpPr>
          <p:cNvPr id="30" name="Блок-схема: решение 29">
            <a:extLst>
              <a:ext uri="{FF2B5EF4-FFF2-40B4-BE49-F238E27FC236}">
                <a16:creationId xmlns:a16="http://schemas.microsoft.com/office/drawing/2014/main" xmlns="" id="{9AA0A418-89CD-4AA9-A8F0-012247DA9A51}"/>
              </a:ext>
            </a:extLst>
          </p:cNvPr>
          <p:cNvSpPr>
            <a:spLocks noChangeAspect="1"/>
          </p:cNvSpPr>
          <p:nvPr/>
        </p:nvSpPr>
        <p:spPr>
          <a:xfrm rot="5400000">
            <a:off x="424112" y="4912815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sp>
        <p:nvSpPr>
          <p:cNvPr id="31" name="Блок-схема: решение 30">
            <a:extLst>
              <a:ext uri="{FF2B5EF4-FFF2-40B4-BE49-F238E27FC236}">
                <a16:creationId xmlns:a16="http://schemas.microsoft.com/office/drawing/2014/main" xmlns="" id="{9AA0A418-89CD-4AA9-A8F0-012247DA9A51}"/>
              </a:ext>
            </a:extLst>
          </p:cNvPr>
          <p:cNvSpPr>
            <a:spLocks noChangeAspect="1"/>
          </p:cNvSpPr>
          <p:nvPr/>
        </p:nvSpPr>
        <p:spPr>
          <a:xfrm rot="5400000">
            <a:off x="3877890" y="1706005"/>
            <a:ext cx="392681" cy="384104"/>
          </a:xfrm>
          <a:prstGeom prst="flowChartDecision">
            <a:avLst/>
          </a:prstGeom>
          <a:solidFill>
            <a:srgbClr val="003B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sp>
        <p:nvSpPr>
          <p:cNvPr id="37" name="Блок-схема: решение 36"/>
          <p:cNvSpPr>
            <a:spLocks noChangeAspect="1"/>
          </p:cNvSpPr>
          <p:nvPr/>
        </p:nvSpPr>
        <p:spPr>
          <a:xfrm rot="5400000">
            <a:off x="424112" y="3826407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6234" y="1544204"/>
            <a:ext cx="3491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Лицо, ответственное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за проверку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15210" y="2662168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Лица, ответственные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за копирование бланков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06316" y="3814690"/>
            <a:ext cx="5523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Эксперты, осуществляющие проверку ИС (И)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9542" y="4897142"/>
            <a:ext cx="691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Лица, ответственные за перенос результатов проверки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20073" y="5884955"/>
            <a:ext cx="4067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Технический специалист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2" name="Блок-схема: решение 41">
            <a:extLst>
              <a:ext uri="{FF2B5EF4-FFF2-40B4-BE49-F238E27FC236}">
                <a16:creationId xmlns:a16="http://schemas.microsoft.com/office/drawing/2014/main" xmlns="" id="{9AA0A418-89CD-4AA9-A8F0-012247DA9A51}"/>
              </a:ext>
            </a:extLst>
          </p:cNvPr>
          <p:cNvSpPr>
            <a:spLocks noChangeAspect="1"/>
          </p:cNvSpPr>
          <p:nvPr/>
        </p:nvSpPr>
        <p:spPr>
          <a:xfrm rot="5400000">
            <a:off x="388707" y="5896672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pic>
        <p:nvPicPr>
          <p:cNvPr id="1028" name="Picture 4" descr="https://www.pkra.com/wp-content/uploads/meetings-icon-12.jpg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1484784"/>
            <a:ext cx="2952473" cy="201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5rm.ru/publicationsimages/big_1588668936_84992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102" y="4711032"/>
            <a:ext cx="772330" cy="77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www.clipartmax.com/png/full/378-3783363_naughty-or-nice-list-comments-naughty-or-nice-list-comments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468" y="3636633"/>
            <a:ext cx="773118" cy="800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www.shareicon.net/download/2016/04/03/743717_document_512x512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471" y="2578580"/>
            <a:ext cx="777961" cy="90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helperpro.ru/assets/images/fastuploads/c45d9c04392f581ee5c0030f8ee945e0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989" y="5733959"/>
            <a:ext cx="707147" cy="702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887" y="1455362"/>
            <a:ext cx="776489" cy="893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4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"/>
          <a:stretch/>
        </p:blipFill>
        <p:spPr bwMode="auto">
          <a:xfrm>
            <a:off x="1475656" y="1551238"/>
            <a:ext cx="1190625" cy="871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597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-14288" y="44624"/>
            <a:ext cx="915828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Основные действия лица, ответственного </a:t>
            </a:r>
            <a:b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за проверку ИС(И) на этапе подготовки к проверке: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51522" y="1280954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проводит проверку готовности помещений для хранения, копирования, проверки и переноса результатов проверки ИС(И);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1520" y="2088334"/>
            <a:ext cx="856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инструкции для всех категорий лиц, привлекаемых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к проверке ИС(И);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1521" y="2895714"/>
            <a:ext cx="85689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критерии оценивания и требования к проверке ИС(И)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для экспертов;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1520" y="3703094"/>
            <a:ext cx="856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осуществляет контроль за работоспособностью технических средств;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1520" y="4510474"/>
            <a:ext cx="856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003B68"/>
                </a:solidFill>
                <a:latin typeface="Cambria" pitchFamily="18" charset="0"/>
              </a:rPr>
              <a:t>осуществляет контроль 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за наличием компьютера с выходом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в сеть «Интернет» в помещении для работы экспертов;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0615" y="5317854"/>
            <a:ext cx="8549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конверты с сопроводительными бланками для упаковки копий комплектов бланков;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0615" y="6125234"/>
            <a:ext cx="8549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ведомости передачи материалов ИС(И</a:t>
            </a:r>
            <a:r>
              <a:rPr lang="ru-RU" sz="2000" dirty="0">
                <a:solidFill>
                  <a:srgbClr val="003B68"/>
                </a:solidFill>
                <a:latin typeface="Cambria" pitchFamily="18" charset="0"/>
              </a:rPr>
              <a:t>) в свободной форме </a:t>
            </a:r>
          </a:p>
        </p:txBody>
      </p:sp>
    </p:spTree>
    <p:extLst>
      <p:ext uri="{BB962C8B-B14F-4D97-AF65-F5344CB8AC3E}">
        <p14:creationId xmlns:p14="http://schemas.microsoft.com/office/powerpoint/2010/main" val="193244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971600" y="3573016"/>
            <a:ext cx="5827316" cy="1944216"/>
            <a:chOff x="1525562" y="3808834"/>
            <a:chExt cx="5273353" cy="156913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62" y="3808834"/>
              <a:ext cx="5206678" cy="1569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1525562" y="3897049"/>
              <a:ext cx="1750294" cy="32403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360837" y="3898467"/>
              <a:ext cx="347067" cy="32403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214739" y="3888847"/>
              <a:ext cx="1584176" cy="32403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525562" y="4888210"/>
              <a:ext cx="3147021" cy="48976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6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В день проведения ИС(И) лицо, ответственное </a:t>
            </a:r>
            <a:b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за проверку ИС(И), принимает </a:t>
            </a:r>
            <a:r>
              <a:rPr lang="ru-RU" altLang="ru-RU" sz="2400" b="1" dirty="0">
                <a:solidFill>
                  <a:srgbClr val="004620"/>
                </a:solidFill>
                <a:latin typeface="Cambria" pitchFamily="18" charset="0"/>
              </a:rPr>
              <a:t>от руководителя </a:t>
            </a: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ОО </a:t>
            </a:r>
            <a:b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400" i="1" dirty="0" smtClean="0">
                <a:solidFill>
                  <a:srgbClr val="004620"/>
                </a:solidFill>
                <a:latin typeface="Cambria" pitchFamily="18" charset="0"/>
              </a:rPr>
              <a:t>(по ведомости в свободной форме): </a:t>
            </a:r>
            <a:endParaRPr lang="ru-RU" altLang="ru-RU" sz="2400" i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4463" y="1193021"/>
            <a:ext cx="8875993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rgbClr val="004F8A"/>
                </a:solidFill>
                <a:latin typeface="Cambria" pitchFamily="18" charset="0"/>
              </a:rPr>
              <a:t>к</a:t>
            </a: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онверты с комплектами бланков участников ИС(И)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 с заполненными сопроводительными бланками – по количеству аудиторий </a:t>
            </a:r>
            <a:r>
              <a:rPr lang="ru-RU" sz="1600" i="1" dirty="0" smtClean="0">
                <a:solidFill>
                  <a:prstClr val="black"/>
                </a:solidFill>
                <a:latin typeface="Cambria" pitchFamily="18" charset="0"/>
              </a:rPr>
              <a:t>(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проверяет, что количество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комплектов бланков, вложенных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в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файлы,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и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общее количество бланков соответствует количеству, указанному на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конверте);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конверты </a:t>
            </a:r>
            <a:r>
              <a:rPr lang="ru-RU" sz="1600" dirty="0">
                <a:latin typeface="Cambria" pitchFamily="18" charset="0"/>
              </a:rPr>
              <a:t>с неиспользованными, испорченными комплектами бланков</a:t>
            </a:r>
            <a:r>
              <a:rPr lang="ru-RU" sz="1600" i="1" dirty="0">
                <a:solidFill>
                  <a:prstClr val="black"/>
                </a:solidFill>
                <a:latin typeface="Cambria" pitchFamily="18" charset="0"/>
              </a:rPr>
              <a:t>;</a:t>
            </a:r>
          </a:p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формы ИС-05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по </a:t>
            </a:r>
            <a:r>
              <a:rPr lang="ru-RU" sz="1600" dirty="0">
                <a:solidFill>
                  <a:prstClr val="black"/>
                </a:solidFill>
                <a:latin typeface="Cambria" pitchFamily="18" charset="0"/>
              </a:rPr>
              <a:t>количеству аудиторий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в ОО </a:t>
            </a:r>
            <a:r>
              <a:rPr lang="ru-RU" sz="1600" i="1" dirty="0" smtClean="0">
                <a:solidFill>
                  <a:prstClr val="black"/>
                </a:solidFill>
                <a:latin typeface="Cambria" pitchFamily="18" charset="0"/>
              </a:rPr>
              <a:t>(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независимо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от количества участников </a:t>
            </a:r>
            <a:br>
              <a:rPr lang="ru-RU" sz="1400" i="1" dirty="0">
                <a:solidFill>
                  <a:prstClr val="black"/>
                </a:solidFill>
                <a:latin typeface="Cambria" pitchFamily="18" charset="0"/>
              </a:rPr>
            </a:b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в аудитории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ведомость состоит из двух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листов);</a:t>
            </a:r>
            <a:endParaRPr lang="ru-RU" sz="1400" i="1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формы </a:t>
            </a:r>
            <a:r>
              <a:rPr lang="ru-RU" sz="1600" b="1" dirty="0">
                <a:solidFill>
                  <a:srgbClr val="004F8A"/>
                </a:solidFill>
                <a:latin typeface="Cambria" pitchFamily="18" charset="0"/>
              </a:rPr>
              <a:t>ИС-06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по количеству аудиторий в ОО </a:t>
            </a:r>
            <a:r>
              <a:rPr lang="ru-RU" sz="1600" i="1" dirty="0" smtClean="0">
                <a:solidFill>
                  <a:prstClr val="black"/>
                </a:solidFill>
                <a:latin typeface="Cambria" pitchFamily="18" charset="0"/>
              </a:rPr>
              <a:t>(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количество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заполненных строк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должно соответствовать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количеству </a:t>
            </a:r>
            <a:r>
              <a:rPr lang="ru-RU" sz="1400" b="1" i="1" dirty="0" smtClean="0">
                <a:solidFill>
                  <a:srgbClr val="FF0000"/>
                </a:solidFill>
                <a:latin typeface="Cambria" pitchFamily="18" charset="0"/>
              </a:rPr>
              <a:t>распределенных</a:t>
            </a:r>
            <a:r>
              <a:rPr lang="ru-RU" sz="1400" i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участников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в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аудиторию, заполнены верхние поля </a:t>
            </a:r>
            <a:b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</a:b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и столбцы 1-6, после код ОО, </a:t>
            </a:r>
            <a:r>
              <a:rPr lang="ru-RU" sz="1400" b="1" i="1" dirty="0">
                <a:solidFill>
                  <a:srgbClr val="FF0000"/>
                </a:solidFill>
                <a:latin typeface="Cambria" pitchFamily="18" charset="0"/>
              </a:rPr>
              <a:t>записан </a:t>
            </a:r>
            <a:r>
              <a:rPr lang="ru-RU" sz="1400" b="1" i="1" dirty="0" smtClean="0">
                <a:solidFill>
                  <a:srgbClr val="FF0000"/>
                </a:solidFill>
                <a:latin typeface="Cambria" pitchFamily="18" charset="0"/>
              </a:rPr>
              <a:t>№ аудитории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,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форма может состоять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из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разного количества листов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); </a:t>
            </a:r>
            <a:endParaRPr lang="ru-RU" sz="1400" i="1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7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11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3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формы </a:t>
            </a:r>
            <a:r>
              <a:rPr lang="ru-RU" sz="1600" b="1" dirty="0">
                <a:solidFill>
                  <a:srgbClr val="004F8A"/>
                </a:solidFill>
                <a:latin typeface="Cambria" pitchFamily="18" charset="0"/>
              </a:rPr>
              <a:t>ИС-07, ИС-08, ИС-09 </a:t>
            </a:r>
            <a:r>
              <a:rPr lang="ru-RU" sz="1600" dirty="0">
                <a:solidFill>
                  <a:prstClr val="black"/>
                </a:solidFill>
                <a:latin typeface="Cambria" pitchFamily="18" charset="0"/>
              </a:rPr>
              <a:t>при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наличии </a:t>
            </a:r>
          </a:p>
          <a:p>
            <a:pPr algn="just"/>
            <a:r>
              <a:rPr lang="ru-RU" sz="1400" dirty="0" smtClean="0">
                <a:solidFill>
                  <a:prstClr val="black"/>
                </a:solidFill>
                <a:latin typeface="Cambria" pitchFamily="18" charset="0"/>
              </a:rPr>
              <a:t>(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проверить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соответствующие отметки в форме ИС-05)</a:t>
            </a:r>
          </a:p>
          <a:p>
            <a:pPr algn="just"/>
            <a:endParaRPr lang="ru-RU" sz="400" dirty="0" smtClean="0">
              <a:solidFill>
                <a:prstClr val="black"/>
              </a:solidFill>
              <a:latin typeface="Cambria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38" y="6156593"/>
            <a:ext cx="89646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При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наличии форм ИС-08 и ИС-09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необходимо проверить соответствующие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отметки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/>
            </a:r>
            <a:b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</a:b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в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бланках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регистрации. Данные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комплекты бланков не копируются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и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не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проверяются</a:t>
            </a:r>
            <a:endParaRPr lang="ru-RU" sz="16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4104" name="Picture 8" descr="https://static.tildacdn.com/tild3638-6535-4066-b936-393962616332/paper-icon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32920"/>
            <a:ext cx="1292515" cy="1291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999670" y="3672155"/>
            <a:ext cx="383526" cy="41341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191433" y="3501008"/>
            <a:ext cx="1020527" cy="38381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25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060" y="3834878"/>
            <a:ext cx="4652111" cy="28344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Сопроводительные бланки</a:t>
            </a:r>
            <a:b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 к материалам ИС(И)*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28" y="1311052"/>
            <a:ext cx="4609161" cy="2808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5" name="object 20"/>
          <p:cNvSpPr/>
          <p:nvPr/>
        </p:nvSpPr>
        <p:spPr>
          <a:xfrm>
            <a:off x="529702" y="2535188"/>
            <a:ext cx="1810050" cy="718815"/>
          </a:xfrm>
          <a:custGeom>
            <a:avLst/>
            <a:gdLst/>
            <a:ahLst/>
            <a:cxnLst/>
            <a:rect l="l" t="t" r="r" b="b"/>
            <a:pathLst>
              <a:path w="1008379" h="358775">
                <a:moveTo>
                  <a:pt x="0" y="179070"/>
                </a:moveTo>
                <a:lnTo>
                  <a:pt x="18005" y="131453"/>
                </a:lnTo>
                <a:lnTo>
                  <a:pt x="68819" y="88674"/>
                </a:lnTo>
                <a:lnTo>
                  <a:pt x="105028" y="69630"/>
                </a:lnTo>
                <a:lnTo>
                  <a:pt x="147637" y="52435"/>
                </a:lnTo>
                <a:lnTo>
                  <a:pt x="196046" y="37300"/>
                </a:lnTo>
                <a:lnTo>
                  <a:pt x="249653" y="24440"/>
                </a:lnTo>
                <a:lnTo>
                  <a:pt x="307859" y="14067"/>
                </a:lnTo>
                <a:lnTo>
                  <a:pt x="370063" y="6394"/>
                </a:lnTo>
                <a:lnTo>
                  <a:pt x="435665" y="1634"/>
                </a:lnTo>
                <a:lnTo>
                  <a:pt x="504063" y="0"/>
                </a:lnTo>
                <a:lnTo>
                  <a:pt x="572460" y="1634"/>
                </a:lnTo>
                <a:lnTo>
                  <a:pt x="638062" y="6394"/>
                </a:lnTo>
                <a:lnTo>
                  <a:pt x="700266" y="14067"/>
                </a:lnTo>
                <a:lnTo>
                  <a:pt x="758472" y="24440"/>
                </a:lnTo>
                <a:lnTo>
                  <a:pt x="812079" y="37300"/>
                </a:lnTo>
                <a:lnTo>
                  <a:pt x="860488" y="52435"/>
                </a:lnTo>
                <a:lnTo>
                  <a:pt x="903097" y="69630"/>
                </a:lnTo>
                <a:lnTo>
                  <a:pt x="939306" y="88674"/>
                </a:lnTo>
                <a:lnTo>
                  <a:pt x="990120" y="131453"/>
                </a:lnTo>
                <a:lnTo>
                  <a:pt x="1008126" y="179070"/>
                </a:lnTo>
                <a:lnTo>
                  <a:pt x="1003524" y="203378"/>
                </a:lnTo>
                <a:lnTo>
                  <a:pt x="968513" y="248806"/>
                </a:lnTo>
                <a:lnTo>
                  <a:pt x="903097" y="288557"/>
                </a:lnTo>
                <a:lnTo>
                  <a:pt x="860488" y="305768"/>
                </a:lnTo>
                <a:lnTo>
                  <a:pt x="812079" y="320918"/>
                </a:lnTo>
                <a:lnTo>
                  <a:pt x="758472" y="333793"/>
                </a:lnTo>
                <a:lnTo>
                  <a:pt x="700266" y="344179"/>
                </a:lnTo>
                <a:lnTo>
                  <a:pt x="638062" y="351863"/>
                </a:lnTo>
                <a:lnTo>
                  <a:pt x="572460" y="356630"/>
                </a:lnTo>
                <a:lnTo>
                  <a:pt x="504063" y="358267"/>
                </a:lnTo>
                <a:lnTo>
                  <a:pt x="435665" y="356630"/>
                </a:lnTo>
                <a:lnTo>
                  <a:pt x="370063" y="351863"/>
                </a:lnTo>
                <a:lnTo>
                  <a:pt x="307859" y="344179"/>
                </a:lnTo>
                <a:lnTo>
                  <a:pt x="249653" y="333793"/>
                </a:lnTo>
                <a:lnTo>
                  <a:pt x="196046" y="320918"/>
                </a:lnTo>
                <a:lnTo>
                  <a:pt x="147637" y="305768"/>
                </a:lnTo>
                <a:lnTo>
                  <a:pt x="105028" y="288557"/>
                </a:lnTo>
                <a:lnTo>
                  <a:pt x="68819" y="269498"/>
                </a:lnTo>
                <a:lnTo>
                  <a:pt x="18005" y="226695"/>
                </a:lnTo>
                <a:lnTo>
                  <a:pt x="0" y="179070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>
              <a:latin typeface="Cambria" pitchFamily="18" charset="0"/>
            </a:endParaRPr>
          </a:p>
        </p:txBody>
      </p:sp>
      <p:sp>
        <p:nvSpPr>
          <p:cNvPr id="41" name="object 20"/>
          <p:cNvSpPr/>
          <p:nvPr/>
        </p:nvSpPr>
        <p:spPr>
          <a:xfrm>
            <a:off x="4117060" y="5270239"/>
            <a:ext cx="1967108" cy="679041"/>
          </a:xfrm>
          <a:custGeom>
            <a:avLst/>
            <a:gdLst/>
            <a:ahLst/>
            <a:cxnLst/>
            <a:rect l="l" t="t" r="r" b="b"/>
            <a:pathLst>
              <a:path w="1008379" h="358775">
                <a:moveTo>
                  <a:pt x="0" y="179070"/>
                </a:moveTo>
                <a:lnTo>
                  <a:pt x="18005" y="131453"/>
                </a:lnTo>
                <a:lnTo>
                  <a:pt x="68819" y="88674"/>
                </a:lnTo>
                <a:lnTo>
                  <a:pt x="105028" y="69630"/>
                </a:lnTo>
                <a:lnTo>
                  <a:pt x="147637" y="52435"/>
                </a:lnTo>
                <a:lnTo>
                  <a:pt x="196046" y="37300"/>
                </a:lnTo>
                <a:lnTo>
                  <a:pt x="249653" y="24440"/>
                </a:lnTo>
                <a:lnTo>
                  <a:pt x="307859" y="14067"/>
                </a:lnTo>
                <a:lnTo>
                  <a:pt x="370063" y="6394"/>
                </a:lnTo>
                <a:lnTo>
                  <a:pt x="435665" y="1634"/>
                </a:lnTo>
                <a:lnTo>
                  <a:pt x="504063" y="0"/>
                </a:lnTo>
                <a:lnTo>
                  <a:pt x="572460" y="1634"/>
                </a:lnTo>
                <a:lnTo>
                  <a:pt x="638062" y="6394"/>
                </a:lnTo>
                <a:lnTo>
                  <a:pt x="700266" y="14067"/>
                </a:lnTo>
                <a:lnTo>
                  <a:pt x="758472" y="24440"/>
                </a:lnTo>
                <a:lnTo>
                  <a:pt x="812079" y="37300"/>
                </a:lnTo>
                <a:lnTo>
                  <a:pt x="860488" y="52435"/>
                </a:lnTo>
                <a:lnTo>
                  <a:pt x="903097" y="69630"/>
                </a:lnTo>
                <a:lnTo>
                  <a:pt x="939306" y="88674"/>
                </a:lnTo>
                <a:lnTo>
                  <a:pt x="990120" y="131453"/>
                </a:lnTo>
                <a:lnTo>
                  <a:pt x="1008126" y="179070"/>
                </a:lnTo>
                <a:lnTo>
                  <a:pt x="1003524" y="203378"/>
                </a:lnTo>
                <a:lnTo>
                  <a:pt x="968513" y="248806"/>
                </a:lnTo>
                <a:lnTo>
                  <a:pt x="903097" y="288557"/>
                </a:lnTo>
                <a:lnTo>
                  <a:pt x="860488" y="305768"/>
                </a:lnTo>
                <a:lnTo>
                  <a:pt x="812079" y="320918"/>
                </a:lnTo>
                <a:lnTo>
                  <a:pt x="758472" y="333793"/>
                </a:lnTo>
                <a:lnTo>
                  <a:pt x="700266" y="344179"/>
                </a:lnTo>
                <a:lnTo>
                  <a:pt x="638062" y="351863"/>
                </a:lnTo>
                <a:lnTo>
                  <a:pt x="572460" y="356630"/>
                </a:lnTo>
                <a:lnTo>
                  <a:pt x="504063" y="358267"/>
                </a:lnTo>
                <a:lnTo>
                  <a:pt x="435665" y="356630"/>
                </a:lnTo>
                <a:lnTo>
                  <a:pt x="370063" y="351863"/>
                </a:lnTo>
                <a:lnTo>
                  <a:pt x="307859" y="344179"/>
                </a:lnTo>
                <a:lnTo>
                  <a:pt x="249653" y="333793"/>
                </a:lnTo>
                <a:lnTo>
                  <a:pt x="196046" y="320918"/>
                </a:lnTo>
                <a:lnTo>
                  <a:pt x="147637" y="305768"/>
                </a:lnTo>
                <a:lnTo>
                  <a:pt x="105028" y="288557"/>
                </a:lnTo>
                <a:lnTo>
                  <a:pt x="68819" y="269498"/>
                </a:lnTo>
                <a:lnTo>
                  <a:pt x="18005" y="226695"/>
                </a:lnTo>
                <a:lnTo>
                  <a:pt x="0" y="179070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2554" y="4831992"/>
            <a:ext cx="34770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3B68"/>
                </a:solidFill>
                <a:latin typeface="Cambria" pitchFamily="18" charset="0"/>
              </a:rPr>
              <a:t>После копирования оригиналы комплектов бланков ИС(И) вкладываются в тот же конверт</a:t>
            </a:r>
            <a:endParaRPr lang="ru-RU" b="1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7025" y="1823231"/>
            <a:ext cx="3923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003B68"/>
                </a:solidFill>
                <a:latin typeface="Cambria" pitchFamily="18" charset="0"/>
              </a:rPr>
              <a:t>*</a:t>
            </a:r>
            <a:r>
              <a:rPr lang="ru-RU" sz="1600" b="1" i="1" dirty="0" smtClean="0">
                <a:solidFill>
                  <a:srgbClr val="003B68"/>
                </a:solidFill>
                <a:latin typeface="Cambria" pitchFamily="18" charset="0"/>
              </a:rPr>
              <a:t>Размещены </a:t>
            </a:r>
            <a:br>
              <a:rPr lang="ru-RU" sz="1600" b="1" i="1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1600" b="1" i="1" dirty="0" smtClean="0">
                <a:solidFill>
                  <a:srgbClr val="003B68"/>
                </a:solidFill>
                <a:latin typeface="Cambria" pitchFamily="18" charset="0"/>
              </a:rPr>
              <a:t>на </a:t>
            </a:r>
            <a:r>
              <a:rPr lang="en-US" sz="1600" b="1" i="1" dirty="0" smtClean="0">
                <a:solidFill>
                  <a:srgbClr val="C00000"/>
                </a:solidFill>
                <a:latin typeface="Cambria" pitchFamily="18" charset="0"/>
              </a:rPr>
              <a:t>orcoko.ru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/</a:t>
            </a:r>
            <a:r>
              <a:rPr lang="ru-RU" sz="1600" b="1" i="1" dirty="0" err="1" smtClean="0">
                <a:solidFill>
                  <a:srgbClr val="C00000"/>
                </a:solidFill>
                <a:latin typeface="Cambria" pitchFamily="18" charset="0"/>
              </a:rPr>
              <a:t>ppe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/Итоговое сочинение</a:t>
            </a:r>
            <a:r>
              <a:rPr lang="en-US" sz="16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(изложение</a:t>
            </a:r>
            <a:r>
              <a:rPr lang="ru-RU" sz="1600" b="1" i="1" dirty="0">
                <a:solidFill>
                  <a:srgbClr val="C00000"/>
                </a:solidFill>
                <a:latin typeface="Cambria" pitchFamily="18" charset="0"/>
              </a:rPr>
              <a:t>)/Сопроводительные бланки к итоговому 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сочинению</a:t>
            </a:r>
            <a:endParaRPr lang="ru-RU" sz="16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27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>Действия </a:t>
            </a: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лица, </a:t>
            </a:r>
            <a:b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ответственного за проверку ИС(И) 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4462" y="6237312"/>
            <a:ext cx="8891585" cy="5040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!!! </a:t>
            </a:r>
            <a:r>
              <a:rPr lang="ru-RU" altLang="ru-RU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Передача материалов ИС(И) осуществляется строго по ведомости</a:t>
            </a:r>
            <a:endParaRPr lang="ru-RU" altLang="ru-RU" b="1" dirty="0">
              <a:solidFill>
                <a:srgbClr val="002060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1268760"/>
            <a:ext cx="3168352" cy="42956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Ответственное лицо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06177" y="4439728"/>
            <a:ext cx="2592288" cy="1653567"/>
          </a:xfrm>
          <a:prstGeom prst="roundRect">
            <a:avLst>
              <a:gd name="adj" fmla="val 11483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Ответственный </a:t>
            </a:r>
            <a:b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за копирование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(копирует, </a:t>
            </a:r>
            <a:r>
              <a:rPr lang="ru-RU" sz="1400" b="1" u="sng" dirty="0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скрепляет все листы копии комплекта </a:t>
            </a:r>
            <a:r>
              <a:rPr lang="ru-RU" sz="1400" b="1" u="sng" dirty="0" err="1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степлером</a:t>
            </a: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059832" y="4439728"/>
            <a:ext cx="2664296" cy="1653567"/>
          </a:xfrm>
          <a:prstGeom prst="roundRect">
            <a:avLst>
              <a:gd name="adj" fmla="val 11483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Эксперт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(осуществляет проверку согласно критериям оценивания ИС(И), заполняет копию бланка регистрации и форму </a:t>
            </a:r>
            <a:b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ИС-06, </a:t>
            </a:r>
            <a:r>
              <a:rPr lang="ru-RU" sz="1400" b="1" u="sng" dirty="0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ставит подпись</a:t>
            </a: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940152" y="4439590"/>
            <a:ext cx="3095897" cy="1653705"/>
          </a:xfrm>
          <a:prstGeom prst="roundRect">
            <a:avLst>
              <a:gd name="adj" fmla="val 8027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Ответственный </a:t>
            </a:r>
            <a:b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за перенос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(переносит результат проверки ИС(И) из копий </a:t>
            </a:r>
            <a:b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в оригиналы бланков регистрации, </a:t>
            </a:r>
            <a:r>
              <a:rPr lang="ru-RU" sz="1400" b="1" u="sng" dirty="0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заверяет своей подписью</a:t>
            </a: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)</a:t>
            </a:r>
            <a:endParaRPr lang="ru-RU" sz="1400" b="1" dirty="0">
              <a:solidFill>
                <a:schemeClr val="bg1"/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06177" y="2276872"/>
            <a:ext cx="2592288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  <a:t>конверты </a:t>
            </a:r>
            <a:b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</a:br>
            <a: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  <a:t>с оригиналами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  <a:t>конверты для упаковки копий </a:t>
            </a:r>
            <a:endParaRPr lang="ru-RU" b="1" dirty="0">
              <a:solidFill>
                <a:srgbClr val="005EA4"/>
              </a:solidFill>
              <a:latin typeface="Cambria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59832" y="2276872"/>
            <a:ext cx="2664296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критерии оценивания;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конверт с копиями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5EA4"/>
                </a:solidFill>
                <a:latin typeface="Cambria" pitchFamily="18" charset="0"/>
              </a:rPr>
              <a:t>с</a:t>
            </a: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оответствующая форма ИС-06</a:t>
            </a:r>
            <a:endParaRPr lang="ru-RU" sz="1700" b="1" dirty="0">
              <a:solidFill>
                <a:srgbClr val="005EA4"/>
              </a:solidFill>
              <a:latin typeface="Cambria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940152" y="2276872"/>
            <a:ext cx="3095897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конверт с оригиналами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5EA4"/>
                </a:solidFill>
                <a:latin typeface="Cambria" pitchFamily="18" charset="0"/>
              </a:rPr>
              <a:t>к</a:t>
            </a: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онверт с копиями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соответствующая форма ИС-06 </a:t>
            </a:r>
            <a:endParaRPr lang="ru-RU" sz="1700" b="1" dirty="0">
              <a:solidFill>
                <a:srgbClr val="005EA4"/>
              </a:solidFill>
              <a:latin typeface="Cambria" pitchFamily="18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flipH="1">
            <a:off x="1058863" y="1338289"/>
            <a:ext cx="1856953" cy="93858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1005136" y="3933056"/>
            <a:ext cx="0" cy="5039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1862361" y="3933056"/>
            <a:ext cx="0" cy="49993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2195736" y="1698330"/>
            <a:ext cx="1174896" cy="57854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3995936" y="1698329"/>
            <a:ext cx="0" cy="57854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4853161" y="1698330"/>
            <a:ext cx="0" cy="57854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724128" y="1698329"/>
            <a:ext cx="792088" cy="57854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 flipV="1">
            <a:off x="6028797" y="1268760"/>
            <a:ext cx="1279507" cy="100811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930799" y="3935535"/>
            <a:ext cx="0" cy="5039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4788024" y="3935535"/>
            <a:ext cx="0" cy="49993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7099151" y="3935535"/>
            <a:ext cx="0" cy="5039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7956376" y="3935535"/>
            <a:ext cx="0" cy="49993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26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Передача лицом, </a:t>
            </a:r>
            <a:r>
              <a:rPr lang="ru-RU" altLang="ru-RU" sz="2400" b="1" dirty="0">
                <a:solidFill>
                  <a:srgbClr val="004620"/>
                </a:solidFill>
                <a:latin typeface="Cambria" pitchFamily="18" charset="0"/>
              </a:rPr>
              <a:t>ответственным </a:t>
            </a: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за проверку ИС(И), материалов ИС(И) в ОРЦОКО</a:t>
            </a:r>
            <a:endParaRPr lang="ru-RU" altLang="ru-RU" sz="24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62819" y="1156682"/>
            <a:ext cx="50183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altLang="ru-RU" sz="2000" b="1" u="sng" dirty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Материалы ИС(И) формируются по ОО:</a:t>
            </a:r>
          </a:p>
        </p:txBody>
      </p:sp>
      <p:sp>
        <p:nvSpPr>
          <p:cNvPr id="17" name="Прямоугольник 4"/>
          <p:cNvSpPr>
            <a:spLocks noChangeArrowheads="1"/>
          </p:cNvSpPr>
          <p:nvPr/>
        </p:nvSpPr>
        <p:spPr bwMode="auto">
          <a:xfrm>
            <a:off x="71438" y="1459518"/>
            <a:ext cx="8964612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онверты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с оригиналами комплектов бланков ИС(И) (по количеству аудиторий в ОО) с заполненными полями проверки в бланках регистрации;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формы </a:t>
            </a: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ИС-05 </a:t>
            </a:r>
            <a:r>
              <a:rPr lang="ru-RU" altLang="ru-RU" sz="1800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(по количеству аудиторий в ОО) </a:t>
            </a:r>
            <a:r>
              <a:rPr lang="ru-RU" altLang="ru-RU" sz="1600" i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(на каждую аудиторию </a:t>
            </a:r>
            <a:br>
              <a:rPr lang="ru-RU" altLang="ru-RU" sz="1600" i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altLang="ru-RU" sz="1600" i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по 2 листа</a:t>
            </a:r>
            <a:r>
              <a:rPr lang="ru-RU" altLang="ru-RU" sz="1600" i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</a:t>
            </a:r>
            <a:r>
              <a:rPr lang="ru-RU" altLang="ru-RU" sz="2000" i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;</a:t>
            </a:r>
            <a:endParaRPr lang="ru-RU" altLang="ru-RU" sz="1800" dirty="0" smtClean="0">
              <a:solidFill>
                <a:srgbClr val="004F8A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опии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заполненных форм ИС-06 (</a:t>
            </a:r>
            <a:r>
              <a:rPr lang="ru-RU" altLang="ru-RU" sz="1800" i="1" u="sng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заверять не надо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формы ИС-07, ИС-08, ИС-09 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(при наличии).</a:t>
            </a:r>
          </a:p>
          <a:p>
            <a:pPr algn="just">
              <a:spcBef>
                <a:spcPct val="0"/>
              </a:spcBef>
              <a:buNone/>
            </a:pPr>
            <a:endParaRPr lang="ru-RU" altLang="ru-RU" sz="800" b="1" dirty="0" smtClean="0">
              <a:solidFill>
                <a:srgbClr val="C00000"/>
              </a:solidFill>
              <a:latin typeface="Cambria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1" dirty="0" smtClean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ВАЖНО</a:t>
            </a:r>
            <a:r>
              <a:rPr lang="ru-RU" altLang="ru-RU" sz="18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!!! 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Комплект бланков участника ИС(И), удаленного или </a:t>
            </a:r>
            <a:b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не завершившего написание ИС(И), при передаче материалов в ОРЦОКО должен находиться в конверте той аудитории, в которой находился этот участник (</a:t>
            </a:r>
            <a:r>
              <a:rPr lang="ru-RU" altLang="ru-RU" sz="1800" b="1" u="sng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первый в пачке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82665" y="5157192"/>
            <a:ext cx="7999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Лицо, ответственное за проверку, передает </a:t>
            </a:r>
            <a:r>
              <a:rPr lang="ru-RU" altLang="ru-RU" sz="2000" b="1" dirty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руководителям ОО:</a:t>
            </a:r>
          </a:p>
        </p:txBody>
      </p:sp>
      <p:sp>
        <p:nvSpPr>
          <p:cNvPr id="23" name="Прямоугольник 4"/>
          <p:cNvSpPr>
            <a:spLocks noChangeArrowheads="1"/>
          </p:cNvSpPr>
          <p:nvPr/>
        </p:nvSpPr>
        <p:spPr bwMode="auto">
          <a:xfrm>
            <a:off x="449263" y="5487035"/>
            <a:ext cx="82271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онверты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с проверенными копиями комплектов бланков ИС(И);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ригиналы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заполненных форм ИС-06.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49264" y="6063099"/>
            <a:ext cx="82271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ВАЖНО!!! </a:t>
            </a: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Черновики после проведения ИС(И) упаковываются </a:t>
            </a:r>
            <a:b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и остаются в месте проведения ИС(И)</a:t>
            </a:r>
            <a:endParaRPr lang="ru-RU" dirty="0">
              <a:solidFill>
                <a:srgbClr val="004F8A"/>
              </a:solidFill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6463" y="4365104"/>
            <a:ext cx="80242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Конверты </a:t>
            </a:r>
            <a:r>
              <a:rPr lang="ru-RU" altLang="ru-RU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с испорченными и неиспользованными комплектами бланков ИС(И</a:t>
            </a: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), ДБЗ формируются </a:t>
            </a:r>
            <a:r>
              <a:rPr lang="ru-RU" altLang="ru-RU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по муниципальному образованию </a:t>
            </a: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с указанием их количества!!!</a:t>
            </a:r>
            <a:endParaRPr lang="ru-RU" dirty="0"/>
          </a:p>
        </p:txBody>
      </p:sp>
      <p:pic>
        <p:nvPicPr>
          <p:cNvPr id="18" name="Picture 14" descr="https://avatars.mds.yandex.net/i?id=2f0655df51f6887adc9dc8fbd1741d17_l-5272716-images-thumbs&amp;ref=rim&amp;n=13&amp;w=985&amp;h=1080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30"/>
          <a:stretch/>
        </p:blipFill>
        <p:spPr bwMode="auto">
          <a:xfrm>
            <a:off x="355988" y="4705054"/>
            <a:ext cx="453353" cy="45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4" descr="https://avatars.mds.yandex.net/i?id=2f0655df51f6887adc9dc8fbd1741d17_l-5272716-images-thumbs&amp;ref=rim&amp;n=13&amp;w=985&amp;h=1080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30"/>
          <a:stretch/>
        </p:blipFill>
        <p:spPr bwMode="auto">
          <a:xfrm>
            <a:off x="71438" y="4475728"/>
            <a:ext cx="453353" cy="45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51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Телефоны «горячей линии»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8863" y="1326902"/>
            <a:ext cx="717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3B68"/>
                </a:solidFill>
                <a:latin typeface="Cambria" pitchFamily="18" charset="0"/>
              </a:rPr>
              <a:t>По вопросам </a:t>
            </a:r>
            <a:r>
              <a:rPr lang="ru-RU" sz="2200" b="1" dirty="0" smtClean="0">
                <a:solidFill>
                  <a:srgbClr val="003B68"/>
                </a:solidFill>
                <a:latin typeface="Cambria" pitchFamily="18" charset="0"/>
              </a:rPr>
              <a:t>организационного сопровождения </a:t>
            </a:r>
            <a:r>
              <a:rPr lang="ru-RU" sz="2200" dirty="0" smtClean="0">
                <a:solidFill>
                  <a:srgbClr val="003B68"/>
                </a:solidFill>
                <a:latin typeface="Cambria" pitchFamily="18" charset="0"/>
              </a:rPr>
              <a:t>проверки итогового </a:t>
            </a:r>
            <a:r>
              <a:rPr lang="ru-RU" sz="2200" dirty="0">
                <a:solidFill>
                  <a:srgbClr val="003B68"/>
                </a:solidFill>
                <a:latin typeface="Cambria" pitchFamily="18" charset="0"/>
              </a:rPr>
              <a:t>сочинения (</a:t>
            </a:r>
            <a:r>
              <a:rPr lang="ru-RU" sz="2200" dirty="0" smtClean="0">
                <a:solidFill>
                  <a:srgbClr val="003B68"/>
                </a:solidFill>
                <a:latin typeface="Cambria" pitchFamily="18" charset="0"/>
              </a:rPr>
              <a:t>изложения): </a:t>
            </a:r>
            <a:endParaRPr lang="ru-RU" sz="2200" dirty="0">
              <a:solidFill>
                <a:srgbClr val="003B68"/>
              </a:solidFill>
              <a:latin typeface="Cambria" pitchFamily="18" charset="0"/>
            </a:endParaRPr>
          </a:p>
        </p:txBody>
      </p:sp>
      <p:pic>
        <p:nvPicPr>
          <p:cNvPr id="2050" name="Picture 2" descr="https://radiovera.ru/wp-content/uploads/2016/04/27E9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1" t="14029" r="7959" b="14311"/>
          <a:stretch/>
        </p:blipFill>
        <p:spPr bwMode="auto">
          <a:xfrm>
            <a:off x="467544" y="3514805"/>
            <a:ext cx="2771353" cy="2283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707904" y="4149080"/>
            <a:ext cx="53285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  <a:t>Консультативная помощь экспертам, осуществляющим проверку </a:t>
            </a:r>
            <a:b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итогового </a:t>
            </a:r>
            <a:r>
              <a:rPr lang="ru-RU" sz="2000" dirty="0">
                <a:solidFill>
                  <a:srgbClr val="003B68"/>
                </a:solidFill>
                <a:latin typeface="Cambria" pitchFamily="18" charset="0"/>
              </a:rPr>
              <a:t>сочинения (изложения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): 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  <a:p>
            <a:pPr algn="ctr">
              <a:defRPr/>
            </a:pPr>
            <a:endParaRPr lang="ru-RU" sz="2000" b="1" dirty="0" smtClean="0">
              <a:solidFill>
                <a:srgbClr val="003B68"/>
              </a:solidFill>
              <a:latin typeface="Cambria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  <a:t>8-910-263-08-87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 </a:t>
            </a:r>
          </a:p>
          <a:p>
            <a:pPr algn="ctr">
              <a:defRPr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(Маргарита Евгеньевна Цыганкова)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2283113"/>
            <a:ext cx="568777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3B68"/>
                </a:solidFill>
                <a:latin typeface="Cambria" pitchFamily="18" charset="0"/>
              </a:rPr>
              <a:t>8 (4862) 43-25-96, </a:t>
            </a:r>
            <a:endParaRPr lang="ru-RU" sz="2000" b="1" dirty="0" smtClean="0">
              <a:solidFill>
                <a:srgbClr val="003B68"/>
              </a:solidFill>
              <a:latin typeface="Cambria" pitchFamily="18" charset="0"/>
            </a:endParaRPr>
          </a:p>
          <a:p>
            <a:pPr algn="ctr">
              <a:defRPr/>
            </a:pPr>
            <a:endParaRPr lang="ru-RU" sz="1050" b="1" dirty="0">
              <a:solidFill>
                <a:srgbClr val="003B68"/>
              </a:solidFill>
              <a:latin typeface="Cambria" pitchFamily="18" charset="0"/>
            </a:endParaRPr>
          </a:p>
          <a:p>
            <a:pPr>
              <a:defRPr/>
            </a:pPr>
            <a:r>
              <a:rPr lang="ru-RU" sz="2000" b="1" dirty="0">
                <a:solidFill>
                  <a:srgbClr val="003B68"/>
                </a:solidFill>
                <a:latin typeface="Cambria" pitchFamily="18" charset="0"/>
              </a:rPr>
              <a:t>доб. 121  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(Светлана Николаевна Тихоновская) 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  <a:p>
            <a:pPr>
              <a:defRPr/>
            </a:pPr>
            <a:endParaRPr lang="ru-RU" sz="1050" b="1" dirty="0" smtClean="0">
              <a:solidFill>
                <a:srgbClr val="003B68"/>
              </a:solidFill>
              <a:latin typeface="Cambria" pitchFamily="18" charset="0"/>
            </a:endParaRPr>
          </a:p>
          <a:p>
            <a:pPr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  <a:t>доб</a:t>
            </a:r>
            <a:r>
              <a:rPr lang="ru-RU" sz="2000" b="1" dirty="0">
                <a:solidFill>
                  <a:srgbClr val="003B68"/>
                </a:solidFill>
                <a:latin typeface="Cambria" pitchFamily="18" charset="0"/>
              </a:rPr>
              <a:t>. 108  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(Елена Николаевна </a:t>
            </a:r>
            <a:r>
              <a:rPr lang="ru-RU" sz="2000" dirty="0" err="1" smtClean="0">
                <a:solidFill>
                  <a:srgbClr val="003B68"/>
                </a:solidFill>
                <a:latin typeface="Cambria" pitchFamily="18" charset="0"/>
              </a:rPr>
              <a:t>Чмелёва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) 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1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18675</TotalTime>
  <Words>478</Words>
  <Application>Microsoft Office PowerPoint</Application>
  <PresentationFormat>Экран (4:3)</PresentationFormat>
  <Paragraphs>117</Paragraphs>
  <Slides>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Светлана Тихоновская</cp:lastModifiedBy>
  <cp:revision>1185</cp:revision>
  <cp:lastPrinted>2020-11-16T08:02:17Z</cp:lastPrinted>
  <dcterms:created xsi:type="dcterms:W3CDTF">2011-08-25T06:09:31Z</dcterms:created>
  <dcterms:modified xsi:type="dcterms:W3CDTF">2024-11-15T08:15:54Z</dcterms:modified>
</cp:coreProperties>
</file>